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35DD352A-74AC-469F-8F6D-E766D4289033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69E23F9-4167-4828-BFFD-11BC44E165A6}" type="slidenum">
              <a:rPr b="0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BA6247E-24D8-44AF-BE3E-562C098ED301}" type="slidenum">
              <a:rPr b="0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60BE088-34DF-46C6-B645-2828D1298563}" type="slidenum">
              <a:rPr b="0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9A8A890-54DE-424F-9D0F-93EF0023091D}" type="slidenum">
              <a:rPr b="0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822924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1349280"/>
            <a:ext cx="822924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9100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13492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13492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26496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910080"/>
            <a:ext cx="26496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910080"/>
            <a:ext cx="26496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1349280"/>
            <a:ext cx="26496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1349280"/>
            <a:ext cx="26496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1349280"/>
            <a:ext cx="26496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910080"/>
            <a:ext cx="8229240" cy="84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8229240" cy="84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4015800" cy="84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910080"/>
            <a:ext cx="4015800" cy="84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111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910080"/>
            <a:ext cx="4015800" cy="84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13492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4015800" cy="84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9100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13492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9100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910080"/>
            <a:ext cx="401580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1349280"/>
            <a:ext cx="8229240" cy="40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/>
          <p:cNvSpPr/>
          <p:nvPr/>
        </p:nvSpPr>
        <p:spPr>
          <a:xfrm>
            <a:off x="7068960" y="6564240"/>
            <a:ext cx="206352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59"/>
              </a:spcBef>
            </a:pPr>
            <a:fld id="{52D208BE-EC9F-4FBB-8294-C38349EF5BA2}" type="slidenum">
              <a:rPr b="0" lang="fr-FR" sz="800" spc="-1" strike="noStrike">
                <a:solidFill>
                  <a:srgbClr val="000000"/>
                </a:solidFill>
                <a:latin typeface="Calibri"/>
                <a:ea typeface="ＭＳ Ｐゴシック"/>
              </a:rPr>
              <a:t>&lt;numéro&gt;</a:t>
            </a:fld>
            <a:endParaRPr b="0" lang="fr-FR" sz="800" spc="-1" strike="noStrike">
              <a:latin typeface="Arial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Section-Medium"/>
                <a:ea typeface="ＭＳ Ｐゴシック"/>
              </a:rPr>
              <a:t>Modifiez le style du titre</a:t>
            </a:r>
            <a:endParaRPr b="0" lang="fr-FR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910080"/>
            <a:ext cx="8229240" cy="840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Section-Bold"/>
                <a:ea typeface="ＭＳ Ｐゴシック"/>
              </a:rPr>
              <a:t>Modifiez les styles du texte du masque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ＭＳ Ｐゴシック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7436520" y="274680"/>
            <a:ext cx="1240920" cy="24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spcBef>
                <a:spcPts val="201"/>
              </a:spcBef>
              <a:tabLst>
                <a:tab algn="l" pos="0"/>
              </a:tabLst>
            </a:pPr>
            <a:r>
              <a:rPr b="0" lang="fr-FR" sz="1000" spc="-1" strike="noStrike">
                <a:solidFill>
                  <a:srgbClr val="ffffff"/>
                </a:solidFill>
                <a:latin typeface="Section-Medium"/>
                <a:ea typeface="ＭＳ Ｐゴシック"/>
              </a:rPr>
              <a:t>Modifiez les styles du texte du masque</a:t>
            </a:r>
            <a:endParaRPr b="0" lang="fr-FR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3668760"/>
            <a:ext cx="3578040" cy="2057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sur l'icône pour ajouter une image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212000" y="3986280"/>
            <a:ext cx="4465440" cy="1739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fr-FR" sz="1200" spc="-1" strike="noStrike">
                <a:solidFill>
                  <a:srgbClr val="000000"/>
                </a:solidFill>
                <a:latin typeface="Section-Medium"/>
                <a:ea typeface="ＭＳ Ｐゴシック"/>
              </a:rPr>
              <a:t>Modifiez les styles du texte du masque</a:t>
            </a:r>
            <a:endParaRPr b="0" lang="fr-F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2603520" y="1855440"/>
            <a:ext cx="6073920" cy="1685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fr-FR" sz="1200" spc="-1" strike="noStrike">
                <a:solidFill>
                  <a:srgbClr val="000000"/>
                </a:solidFill>
                <a:latin typeface="Section-Medium"/>
                <a:ea typeface="ＭＳ Ｐゴシック"/>
              </a:rPr>
              <a:t>Modifiez les styles du texte du masque</a:t>
            </a:r>
            <a:endParaRPr b="0" lang="fr-F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4212000" y="3668760"/>
            <a:ext cx="4474440" cy="31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fr-FR" sz="1200" spc="-1" strike="noStrike" cap="all">
                <a:solidFill>
                  <a:srgbClr val="001d72"/>
                </a:solidFill>
                <a:latin typeface="Section-Bold"/>
                <a:ea typeface="ＭＳ Ｐゴシック"/>
              </a:rPr>
              <a:t>Modifiez les styles du texte du masque</a:t>
            </a:r>
            <a:endParaRPr b="0" lang="fr-F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Connecteur droit 12"/>
          <p:cNvSpPr/>
          <p:nvPr/>
        </p:nvSpPr>
        <p:spPr>
          <a:xfrm flipH="1" flipV="1">
            <a:off x="880920" y="6507000"/>
            <a:ext cx="7219800" cy="1440"/>
          </a:xfrm>
          <a:prstGeom prst="line">
            <a:avLst/>
          </a:prstGeom>
          <a:ln w="63500">
            <a:solidFill>
              <a:srgbClr val="8064a2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Section-Medium"/>
                <a:ea typeface="Section-Medium"/>
              </a:rPr>
              <a:t>Exemples appliqués à des situations individuelles</a:t>
            </a:r>
            <a:endParaRPr b="0" lang="fr-FR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ZoneTexte 1"/>
          <p:cNvSpPr/>
          <p:nvPr/>
        </p:nvSpPr>
        <p:spPr>
          <a:xfrm>
            <a:off x="1784520" y="515880"/>
            <a:ext cx="6901920" cy="10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8064a2"/>
                </a:solidFill>
                <a:latin typeface="Arial"/>
                <a:ea typeface="ＭＳ Ｐゴシック"/>
              </a:rPr>
              <a:t>Exemple 1</a:t>
            </a:r>
            <a:endParaRPr b="0" lang="fr-FR" sz="20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Agente de l’Etat célibataire de 30 ans</a:t>
            </a:r>
            <a:endParaRPr b="0" lang="fr-FR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Un enfant de -21 ans</a:t>
            </a:r>
            <a:endParaRPr b="0" lang="fr-FR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Rémunération brute mensuelle = 2500€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53" name="Image 6" descr=""/>
          <p:cNvPicPr/>
          <p:nvPr/>
        </p:nvPicPr>
        <p:blipFill>
          <a:blip r:embed="rId1"/>
          <a:stretch/>
        </p:blipFill>
        <p:spPr>
          <a:xfrm>
            <a:off x="616680" y="588960"/>
            <a:ext cx="503640" cy="988920"/>
          </a:xfrm>
          <a:prstGeom prst="rect">
            <a:avLst/>
          </a:prstGeom>
          <a:ln w="0">
            <a:noFill/>
          </a:ln>
        </p:spPr>
      </p:pic>
      <p:sp>
        <p:nvSpPr>
          <p:cNvPr id="54" name="Connecteur droit 7"/>
          <p:cNvSpPr/>
          <p:nvPr/>
        </p:nvSpPr>
        <p:spPr>
          <a:xfrm flipH="1">
            <a:off x="4572000" y="1768680"/>
            <a:ext cx="26280" cy="4536360"/>
          </a:xfrm>
          <a:prstGeom prst="line">
            <a:avLst/>
          </a:prstGeom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55" name="Rectangle à coins arrondis 9"/>
          <p:cNvSpPr/>
          <p:nvPr/>
        </p:nvSpPr>
        <p:spPr>
          <a:xfrm>
            <a:off x="95580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Evolution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6" name="Rectangle à coins arrondis 10"/>
          <p:cNvSpPr/>
          <p:nvPr/>
        </p:nvSpPr>
        <p:spPr>
          <a:xfrm>
            <a:off x="95580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76€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7" name="Rectangle à coins arrondis 11"/>
          <p:cNvSpPr/>
          <p:nvPr/>
        </p:nvSpPr>
        <p:spPr>
          <a:xfrm>
            <a:off x="955800" y="522576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Absence d’avantage fiscal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8" name="Rectangle à coins arrondis 12"/>
          <p:cNvSpPr/>
          <p:nvPr/>
        </p:nvSpPr>
        <p:spPr>
          <a:xfrm>
            <a:off x="502164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Après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9" name="Rectangle à coins arrondis 13"/>
          <p:cNvSpPr/>
          <p:nvPr/>
        </p:nvSpPr>
        <p:spPr>
          <a:xfrm>
            <a:off x="59328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Avant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0" name="Rectangle à coins arrondis 14"/>
          <p:cNvSpPr/>
          <p:nvPr/>
        </p:nvSpPr>
        <p:spPr>
          <a:xfrm>
            <a:off x="532656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Stabilité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61" name="Rectangle à coins arrondis 15"/>
          <p:cNvSpPr/>
          <p:nvPr/>
        </p:nvSpPr>
        <p:spPr>
          <a:xfrm>
            <a:off x="532656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62€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Cotisations additionnelles comprises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Déduction faite de la part employeur (30€)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62" name="Rectangle à coins arrondis 16"/>
          <p:cNvSpPr/>
          <p:nvPr/>
        </p:nvSpPr>
        <p:spPr>
          <a:xfrm>
            <a:off x="5326560" y="5225760"/>
            <a:ext cx="291456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Possibilité de déduire 360€ de la base de l’imposition sur le revenu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63" name="Flèche droite 17"/>
          <p:cNvSpPr/>
          <p:nvPr/>
        </p:nvSpPr>
        <p:spPr>
          <a:xfrm>
            <a:off x="4072680" y="255816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64" name="Flèche droite 20"/>
          <p:cNvSpPr/>
          <p:nvPr/>
        </p:nvSpPr>
        <p:spPr>
          <a:xfrm>
            <a:off x="4072680" y="390168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65" name="Flèche droite 21"/>
          <p:cNvSpPr/>
          <p:nvPr/>
        </p:nvSpPr>
        <p:spPr>
          <a:xfrm>
            <a:off x="4072680" y="524520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66" name="ZoneTexte 22"/>
          <p:cNvSpPr/>
          <p:nvPr/>
        </p:nvSpPr>
        <p:spPr>
          <a:xfrm>
            <a:off x="457200" y="6549480"/>
            <a:ext cx="426096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Simulation réalisée à garanties équivalentes et hors taxes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67" name="Image 18" descr=""/>
          <p:cNvPicPr/>
          <p:nvPr/>
        </p:nvPicPr>
        <p:blipFill>
          <a:blip r:embed="rId2"/>
          <a:stretch/>
        </p:blipFill>
        <p:spPr>
          <a:xfrm>
            <a:off x="1139400" y="963720"/>
            <a:ext cx="312840" cy="614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Section-Medium"/>
                <a:ea typeface="Section-Medium"/>
              </a:rPr>
              <a:t>Exemples appliqués à des situations individuelles</a:t>
            </a:r>
            <a:endParaRPr b="0" lang="fr-FR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ZoneTexte 1"/>
          <p:cNvSpPr/>
          <p:nvPr/>
        </p:nvSpPr>
        <p:spPr>
          <a:xfrm>
            <a:off x="1784520" y="515880"/>
            <a:ext cx="690192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8064a2"/>
                </a:solidFill>
                <a:latin typeface="Arial"/>
                <a:ea typeface="ＭＳ Ｐゴシック"/>
              </a:rPr>
              <a:t>Exemple 2</a:t>
            </a:r>
            <a:endParaRPr b="0" lang="fr-FR" sz="20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Agent de l’Etat célibataire de 52 ans</a:t>
            </a:r>
            <a:endParaRPr b="0" lang="fr-FR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Rémunération brute mensuelle = 1600€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0" name="Connecteur droit 7"/>
          <p:cNvSpPr/>
          <p:nvPr/>
        </p:nvSpPr>
        <p:spPr>
          <a:xfrm flipH="1">
            <a:off x="4572000" y="1768680"/>
            <a:ext cx="26280" cy="4536360"/>
          </a:xfrm>
          <a:prstGeom prst="line">
            <a:avLst/>
          </a:prstGeom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71" name="Rectangle à coins arrondis 9"/>
          <p:cNvSpPr/>
          <p:nvPr/>
        </p:nvSpPr>
        <p:spPr>
          <a:xfrm>
            <a:off x="95580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Evolution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2" name="Rectangle à coins arrondis 10"/>
          <p:cNvSpPr/>
          <p:nvPr/>
        </p:nvSpPr>
        <p:spPr>
          <a:xfrm>
            <a:off x="95580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61€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3" name="Rectangle à coins arrondis 11"/>
          <p:cNvSpPr/>
          <p:nvPr/>
        </p:nvSpPr>
        <p:spPr>
          <a:xfrm>
            <a:off x="955800" y="5225760"/>
            <a:ext cx="2994480" cy="94248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Absence d’avantage fiscal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4" name="Rectangle à coins arrondis 12"/>
          <p:cNvSpPr/>
          <p:nvPr/>
        </p:nvSpPr>
        <p:spPr>
          <a:xfrm>
            <a:off x="502164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Après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5" name="Rectangle à coins arrondis 13"/>
          <p:cNvSpPr/>
          <p:nvPr/>
        </p:nvSpPr>
        <p:spPr>
          <a:xfrm>
            <a:off x="59328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Avant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6" name="Rectangle à coins arrondis 14"/>
          <p:cNvSpPr/>
          <p:nvPr/>
        </p:nvSpPr>
        <p:spPr>
          <a:xfrm>
            <a:off x="532656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Stabilité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7" name="Rectangle à coins arrondis 15"/>
          <p:cNvSpPr/>
          <p:nvPr/>
        </p:nvSpPr>
        <p:spPr>
          <a:xfrm>
            <a:off x="532656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24€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Cotisations additionnelles comprises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Déduction faite de la part employeur (30€)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78" name="Rectangle à coins arrondis 16"/>
          <p:cNvSpPr/>
          <p:nvPr/>
        </p:nvSpPr>
        <p:spPr>
          <a:xfrm>
            <a:off x="5326560" y="5225760"/>
            <a:ext cx="291456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Possibilité de déduire 282€ de la base de l’imposition sur le revenu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9" name="Flèche droite 8"/>
          <p:cNvSpPr/>
          <p:nvPr/>
        </p:nvSpPr>
        <p:spPr>
          <a:xfrm>
            <a:off x="4072680" y="255816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pic>
        <p:nvPicPr>
          <p:cNvPr id="80" name="Image 20" descr=""/>
          <p:cNvPicPr/>
          <p:nvPr/>
        </p:nvPicPr>
        <p:blipFill>
          <a:blip r:embed="rId1"/>
          <a:stretch/>
        </p:blipFill>
        <p:spPr>
          <a:xfrm>
            <a:off x="623520" y="576360"/>
            <a:ext cx="542880" cy="1085760"/>
          </a:xfrm>
          <a:prstGeom prst="rect">
            <a:avLst/>
          </a:prstGeom>
          <a:ln w="0">
            <a:noFill/>
          </a:ln>
        </p:spPr>
      </p:pic>
      <p:sp>
        <p:nvSpPr>
          <p:cNvPr id="81" name="Flèche droite 25"/>
          <p:cNvSpPr/>
          <p:nvPr/>
        </p:nvSpPr>
        <p:spPr>
          <a:xfrm>
            <a:off x="4072680" y="390168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82" name="Flèche droite 26"/>
          <p:cNvSpPr/>
          <p:nvPr/>
        </p:nvSpPr>
        <p:spPr>
          <a:xfrm>
            <a:off x="4072680" y="524520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83" name="ZoneTexte 18"/>
          <p:cNvSpPr/>
          <p:nvPr/>
        </p:nvSpPr>
        <p:spPr>
          <a:xfrm>
            <a:off x="457200" y="6549480"/>
            <a:ext cx="426096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Simulation réalisée à garanties équivalentes et hors taxes</a:t>
            </a:r>
            <a:endParaRPr b="0" lang="fr-F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Section-Medium"/>
                <a:ea typeface="Section-Medium"/>
              </a:rPr>
              <a:t>Exemples appliqués à des situations individuelles</a:t>
            </a:r>
            <a:endParaRPr b="0" lang="fr-FR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ZoneTexte 1"/>
          <p:cNvSpPr/>
          <p:nvPr/>
        </p:nvSpPr>
        <p:spPr>
          <a:xfrm>
            <a:off x="1784520" y="515880"/>
            <a:ext cx="690192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8064a2"/>
                </a:solidFill>
                <a:latin typeface="Arial"/>
                <a:ea typeface="ＭＳ Ｐゴシック"/>
              </a:rPr>
              <a:t>Exemple 3</a:t>
            </a:r>
            <a:endParaRPr b="0" lang="fr-FR" sz="20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Agente de l’Etat pacsée avec une personne hors FPE (34 et 37 ans)</a:t>
            </a:r>
            <a:endParaRPr b="0" lang="fr-FR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Rémunération brute mensuelle de l’agente publique = 6000€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6" name="Connecteur droit 7"/>
          <p:cNvSpPr/>
          <p:nvPr/>
        </p:nvSpPr>
        <p:spPr>
          <a:xfrm flipH="1">
            <a:off x="4572000" y="1768680"/>
            <a:ext cx="26280" cy="4536360"/>
          </a:xfrm>
          <a:prstGeom prst="line">
            <a:avLst/>
          </a:prstGeom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87" name="Rectangle à coins arrondis 9"/>
          <p:cNvSpPr/>
          <p:nvPr/>
        </p:nvSpPr>
        <p:spPr>
          <a:xfrm>
            <a:off x="95580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Evolution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8" name="Rectangle à coins arrondis 10"/>
          <p:cNvSpPr/>
          <p:nvPr/>
        </p:nvSpPr>
        <p:spPr>
          <a:xfrm>
            <a:off x="95580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130€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9" name="Rectangle à coins arrondis 11"/>
          <p:cNvSpPr/>
          <p:nvPr/>
        </p:nvSpPr>
        <p:spPr>
          <a:xfrm>
            <a:off x="955800" y="5225760"/>
            <a:ext cx="2994480" cy="94248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Absence d’avantage fiscal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90" name="Rectangle à coins arrondis 12"/>
          <p:cNvSpPr/>
          <p:nvPr/>
        </p:nvSpPr>
        <p:spPr>
          <a:xfrm>
            <a:off x="502164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Après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1" name="Rectangle à coins arrondis 13"/>
          <p:cNvSpPr/>
          <p:nvPr/>
        </p:nvSpPr>
        <p:spPr>
          <a:xfrm>
            <a:off x="59328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Avant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2" name="Rectangle à coins arrondis 14"/>
          <p:cNvSpPr/>
          <p:nvPr/>
        </p:nvSpPr>
        <p:spPr>
          <a:xfrm>
            <a:off x="532656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Stabilité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93" name="Rectangle à coins arrondis 15"/>
          <p:cNvSpPr/>
          <p:nvPr/>
        </p:nvSpPr>
        <p:spPr>
          <a:xfrm>
            <a:off x="532656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105€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Cotisations additionnelles comprises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Déduction faite de la part employeur (30€)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94" name="Rectangle à coins arrondis 16"/>
          <p:cNvSpPr/>
          <p:nvPr/>
        </p:nvSpPr>
        <p:spPr>
          <a:xfrm>
            <a:off x="5326560" y="5225760"/>
            <a:ext cx="291456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Possibilité de déduire 440€ de la base de l’imposition sur le revenu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95" name="Flèche droite 8"/>
          <p:cNvSpPr/>
          <p:nvPr/>
        </p:nvSpPr>
        <p:spPr>
          <a:xfrm>
            <a:off x="4072680" y="255816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pic>
        <p:nvPicPr>
          <p:cNvPr id="96" name="Image 20" descr=""/>
          <p:cNvPicPr/>
          <p:nvPr/>
        </p:nvPicPr>
        <p:blipFill>
          <a:blip r:embed="rId1"/>
          <a:stretch/>
        </p:blipFill>
        <p:spPr>
          <a:xfrm>
            <a:off x="623520" y="576360"/>
            <a:ext cx="542880" cy="1085760"/>
          </a:xfrm>
          <a:prstGeom prst="rect">
            <a:avLst/>
          </a:prstGeom>
          <a:ln w="0">
            <a:noFill/>
          </a:ln>
        </p:spPr>
      </p:pic>
      <p:sp>
        <p:nvSpPr>
          <p:cNvPr id="97" name="Flèche droite 25"/>
          <p:cNvSpPr/>
          <p:nvPr/>
        </p:nvSpPr>
        <p:spPr>
          <a:xfrm>
            <a:off x="4072680" y="390168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98" name="Flèche droite 26"/>
          <p:cNvSpPr/>
          <p:nvPr/>
        </p:nvSpPr>
        <p:spPr>
          <a:xfrm>
            <a:off x="4072680" y="524520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pic>
        <p:nvPicPr>
          <p:cNvPr id="99" name="Image 27" descr=""/>
          <p:cNvPicPr/>
          <p:nvPr/>
        </p:nvPicPr>
        <p:blipFill>
          <a:blip r:embed="rId2"/>
          <a:stretch/>
        </p:blipFill>
        <p:spPr>
          <a:xfrm>
            <a:off x="1166400" y="601560"/>
            <a:ext cx="540000" cy="1060560"/>
          </a:xfrm>
          <a:prstGeom prst="rect">
            <a:avLst/>
          </a:prstGeom>
          <a:ln w="0">
            <a:noFill/>
          </a:ln>
        </p:spPr>
      </p:pic>
      <p:sp>
        <p:nvSpPr>
          <p:cNvPr id="100" name="ZoneTexte 28"/>
          <p:cNvSpPr/>
          <p:nvPr/>
        </p:nvSpPr>
        <p:spPr>
          <a:xfrm>
            <a:off x="457200" y="6549480"/>
            <a:ext cx="426096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Simulation réalisée à garanties équivalentes et hors taxes</a:t>
            </a:r>
            <a:endParaRPr b="0" lang="fr-F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40840"/>
          </a:xfrm>
          <a:prstGeom prst="rect">
            <a:avLst/>
          </a:prstGeom>
          <a:solidFill>
            <a:srgbClr val="8064a2"/>
          </a:solidFill>
          <a:ln w="0">
            <a:noFill/>
          </a:ln>
        </p:spPr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Section-Medium"/>
                <a:ea typeface="Section-Medium"/>
              </a:rPr>
              <a:t>Exemples appliqués à des situations individuelles</a:t>
            </a:r>
            <a:endParaRPr b="0" lang="fr-FR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ZoneTexte 1"/>
          <p:cNvSpPr/>
          <p:nvPr/>
        </p:nvSpPr>
        <p:spPr>
          <a:xfrm>
            <a:off x="1784520" y="515880"/>
            <a:ext cx="6901920" cy="103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fr-FR" sz="2000" spc="-1" strike="noStrike">
                <a:solidFill>
                  <a:srgbClr val="8064a2"/>
                </a:solidFill>
                <a:latin typeface="Arial"/>
                <a:ea typeface="ＭＳ Ｐゴシック"/>
              </a:rPr>
              <a:t>Exemple 4</a:t>
            </a:r>
            <a:endParaRPr b="0" lang="fr-FR" sz="20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Agentes mariées (40 et 42 ans)</a:t>
            </a:r>
            <a:endParaRPr b="0" lang="fr-FR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Un enfant de -21 ans</a:t>
            </a:r>
            <a:endParaRPr b="0" lang="fr-FR" sz="14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Rémunérations brutes mensuelles = 2500€ chacune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3" name="Connecteur droit 7"/>
          <p:cNvSpPr/>
          <p:nvPr/>
        </p:nvSpPr>
        <p:spPr>
          <a:xfrm flipH="1">
            <a:off x="4572000" y="1768680"/>
            <a:ext cx="26280" cy="4536360"/>
          </a:xfrm>
          <a:prstGeom prst="line">
            <a:avLst/>
          </a:prstGeom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04" name="Rectangle à coins arrondis 9"/>
          <p:cNvSpPr/>
          <p:nvPr/>
        </p:nvSpPr>
        <p:spPr>
          <a:xfrm>
            <a:off x="95580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>
            <a:solidFill>
              <a:srgbClr val="b66e33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Evolution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5" name="Rectangle à coins arrondis 10"/>
          <p:cNvSpPr/>
          <p:nvPr/>
        </p:nvSpPr>
        <p:spPr>
          <a:xfrm>
            <a:off x="95580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>
            <a:solidFill>
              <a:srgbClr val="377f92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150€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6" name="Rectangle à coins arrondis 11"/>
          <p:cNvSpPr/>
          <p:nvPr/>
        </p:nvSpPr>
        <p:spPr>
          <a:xfrm>
            <a:off x="955800" y="5225760"/>
            <a:ext cx="2994480" cy="94248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</a:rPr>
              <a:t>Absence d’avantage fiscal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7" name="Rectangle à coins arrondis 12"/>
          <p:cNvSpPr/>
          <p:nvPr/>
        </p:nvSpPr>
        <p:spPr>
          <a:xfrm>
            <a:off x="502164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Après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8" name="Rectangle à coins arrondis 13"/>
          <p:cNvSpPr/>
          <p:nvPr/>
        </p:nvSpPr>
        <p:spPr>
          <a:xfrm>
            <a:off x="593280" y="1769040"/>
            <a:ext cx="3664800" cy="369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8064a2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Avant l’accord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9" name="Rectangle à coins arrondis 14"/>
          <p:cNvSpPr/>
          <p:nvPr/>
        </p:nvSpPr>
        <p:spPr>
          <a:xfrm>
            <a:off x="5326560" y="253872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Stabilité de la cotisation par rapport à l’âge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0" name="Rectangle à coins arrondis 15"/>
          <p:cNvSpPr/>
          <p:nvPr/>
        </p:nvSpPr>
        <p:spPr>
          <a:xfrm>
            <a:off x="5326560" y="3882240"/>
            <a:ext cx="299592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Cotisation mensuelle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92€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Cotisations additionnelles comprises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Calibri"/>
              </a:rPr>
              <a:t>Déduction faite de la part employeur (30€ x 2)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11" name="Rectangle à coins arrondis 16"/>
          <p:cNvSpPr/>
          <p:nvPr/>
        </p:nvSpPr>
        <p:spPr>
          <a:xfrm>
            <a:off x="5326560" y="5225760"/>
            <a:ext cx="2914560" cy="9424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Possibilité de déduire 720€ de la base de l’imposition sur le revenu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2" name="Flèche droite 8"/>
          <p:cNvSpPr/>
          <p:nvPr/>
        </p:nvSpPr>
        <p:spPr>
          <a:xfrm>
            <a:off x="4072680" y="255816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pic>
        <p:nvPicPr>
          <p:cNvPr id="113" name="Image 21" descr=""/>
          <p:cNvPicPr/>
          <p:nvPr/>
        </p:nvPicPr>
        <p:blipFill>
          <a:blip r:embed="rId1"/>
          <a:stretch/>
        </p:blipFill>
        <p:spPr>
          <a:xfrm>
            <a:off x="968760" y="1025280"/>
            <a:ext cx="339480" cy="636120"/>
          </a:xfrm>
          <a:prstGeom prst="rect">
            <a:avLst/>
          </a:prstGeom>
          <a:ln w="0">
            <a:noFill/>
          </a:ln>
        </p:spPr>
      </p:pic>
      <p:sp>
        <p:nvSpPr>
          <p:cNvPr id="114" name="Flèche droite 25"/>
          <p:cNvSpPr/>
          <p:nvPr/>
        </p:nvSpPr>
        <p:spPr>
          <a:xfrm>
            <a:off x="4072680" y="390168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15" name="Flèche droite 26"/>
          <p:cNvSpPr/>
          <p:nvPr/>
        </p:nvSpPr>
        <p:spPr>
          <a:xfrm>
            <a:off x="4072680" y="5245200"/>
            <a:ext cx="1162440" cy="903240"/>
          </a:xfrm>
          <a:prstGeom prst="rightArrow">
            <a:avLst>
              <a:gd name="adj1" fmla="val 7321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pic>
        <p:nvPicPr>
          <p:cNvPr id="116" name="Image 17" descr=""/>
          <p:cNvPicPr/>
          <p:nvPr/>
        </p:nvPicPr>
        <p:blipFill>
          <a:blip r:embed="rId2"/>
          <a:stretch/>
        </p:blipFill>
        <p:spPr>
          <a:xfrm>
            <a:off x="1285560" y="622800"/>
            <a:ext cx="540000" cy="1060560"/>
          </a:xfrm>
          <a:prstGeom prst="rect">
            <a:avLst/>
          </a:prstGeom>
          <a:ln w="0">
            <a:noFill/>
          </a:ln>
        </p:spPr>
      </p:pic>
      <p:pic>
        <p:nvPicPr>
          <p:cNvPr id="117" name="Image 18" descr=""/>
          <p:cNvPicPr/>
          <p:nvPr/>
        </p:nvPicPr>
        <p:blipFill>
          <a:blip r:embed="rId3"/>
          <a:stretch/>
        </p:blipFill>
        <p:spPr>
          <a:xfrm>
            <a:off x="457200" y="612000"/>
            <a:ext cx="540000" cy="1060560"/>
          </a:xfrm>
          <a:prstGeom prst="rect">
            <a:avLst/>
          </a:prstGeom>
          <a:ln w="0">
            <a:noFill/>
          </a:ln>
        </p:spPr>
      </p:pic>
      <p:sp>
        <p:nvSpPr>
          <p:cNvPr id="118" name="ZoneTexte 2"/>
          <p:cNvSpPr/>
          <p:nvPr/>
        </p:nvSpPr>
        <p:spPr>
          <a:xfrm>
            <a:off x="457200" y="6549480"/>
            <a:ext cx="426096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fr-FR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Simulation réalisée à garanties équivalentes et hors taxes</a:t>
            </a:r>
            <a:endParaRPr b="0" lang="fr-F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Application>LibreOffice/7.2.0.4$MacOSX_X86_64 LibreOffice_project/9a9c6381e3f7a62afc1329bd359cc48accb6435b</Application>
  <AppVersion>15.0000</AppVersion>
  <Words>375</Words>
  <Paragraphs>74</Paragraphs>
  <Company>Secrétariat Général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2021-12-16T14:39:42Z</dcterms:created>
  <dc:creator>COMBOT Julien</dc:creator>
  <dc:description/>
  <dc:language>fr-FR</dc:language>
  <cp:lastModifiedBy>BARON Sophie</cp:lastModifiedBy>
  <dcterms:modified xsi:type="dcterms:W3CDTF">2022-01-10T12:15:20Z</dcterms:modified>
  <cp:revision>26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Affichage à l'écran (4:3)</vt:lpwstr>
  </property>
  <property fmtid="{D5CDD505-2E9C-101B-9397-08002B2CF9AE}" pid="4" name="Slides">
    <vt:i4>4</vt:i4>
  </property>
</Properties>
</file>