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2" r:id="rId2"/>
    <p:sldId id="302" r:id="rId3"/>
    <p:sldId id="267" r:id="rId4"/>
    <p:sldId id="280" r:id="rId5"/>
    <p:sldId id="292" r:id="rId6"/>
    <p:sldId id="293" r:id="rId7"/>
    <p:sldId id="301" r:id="rId8"/>
    <p:sldId id="294" r:id="rId9"/>
    <p:sldId id="269" r:id="rId10"/>
    <p:sldId id="295" r:id="rId1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79A3C5"/>
    <a:srgbClr val="87A7B7"/>
    <a:srgbClr val="66FFFF"/>
    <a:srgbClr val="33CCFF"/>
    <a:srgbClr val="3366FF"/>
    <a:srgbClr val="0099CC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7210739282589724E-2"/>
                  <c:y val="1.7358923884514463E-2"/>
                </c:manualLayout>
              </c:layout>
              <c:showVal val="1"/>
            </c:dLbl>
            <c:dLbl>
              <c:idx val="3"/>
              <c:layout>
                <c:manualLayout>
                  <c:x val="5.1523950131233745E-2"/>
                  <c:y val="1.157188684747746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Feuil1!$J$25:$J$28</c:f>
              <c:strCache>
                <c:ptCount val="4"/>
                <c:pt idx="0">
                  <c:v>Action 1 (sport pour tous)</c:v>
                </c:pt>
                <c:pt idx="1">
                  <c:v>Action 2 (sport haut niveau)</c:v>
                </c:pt>
                <c:pt idx="2">
                  <c:v>Action 3 (santé)</c:v>
                </c:pt>
                <c:pt idx="3">
                  <c:v>Action 4 (emploi et formation)</c:v>
                </c:pt>
              </c:strCache>
            </c:strRef>
          </c:cat>
          <c:val>
            <c:numRef>
              <c:f>Feuil1!$K$25:$K$28</c:f>
              <c:numCache>
                <c:formatCode>0.0%</c:formatCode>
                <c:ptCount val="4"/>
                <c:pt idx="0">
                  <c:v>0.10640335128665508</c:v>
                </c:pt>
                <c:pt idx="1">
                  <c:v>0.7089966088170756</c:v>
                </c:pt>
                <c:pt idx="2">
                  <c:v>7.4925194494314784E-2</c:v>
                </c:pt>
                <c:pt idx="3">
                  <c:v>0.10967484540195535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79AFD7-5E0D-4922-B64B-65E04418C5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0513B-6672-491C-8DA2-AD6935D2BC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F17AA-3C33-4678-AA9C-15C6FCD03E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4998C-BB1A-4818-A888-3E98D36C36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57B4-D397-4182-8C5D-0DA0FE6EE5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521A-3794-4E5B-89EB-FEB37988B5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FC737-26D5-4940-956F-A4F5E9691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A4ABA-A030-465A-9310-C9CD8FB453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F7FD-9B95-4B07-9E6F-01CF35D68C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CA7E-96B2-426A-9D9D-F2BA793758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D4B9-B992-4116-A029-27B1EB467E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DBECA-C09E-441D-93FF-6EF1E821AC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3486707-23B8-4195-B225-6D685D1F9D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132856"/>
            <a:ext cx="8964612" cy="3024336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>Présentation du budget 2014</a:t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2800" b="1" dirty="0" smtClean="0">
                <a:solidFill>
                  <a:srgbClr val="000066"/>
                </a:solidFill>
                <a:latin typeface="Arial Narrow" pitchFamily="34" charset="0"/>
              </a:rPr>
              <a:t>Comité technique commun aux établissements publics de formation </a:t>
            </a:r>
            <a:br>
              <a:rPr lang="fr-FR" sz="28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28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28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2800" b="1" dirty="0" smtClean="0">
                <a:solidFill>
                  <a:srgbClr val="000066"/>
                </a:solidFill>
                <a:latin typeface="Arial Narrow" pitchFamily="34" charset="0"/>
              </a:rPr>
              <a:t>Réunion du 10 décembre 2013</a:t>
            </a: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endParaRPr lang="fr-FR" sz="1000" b="1" i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307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4630738" cy="184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6221413"/>
            <a:ext cx="485933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000066"/>
                </a:solidFill>
              </a:rPr>
              <a:t>Les principales évolutions du CNDS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040560"/>
          </a:xfrm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Les suites, en 2014, du redressement financier engagé en 2013 : le maintien des recettes affectées au CNDS</a:t>
            </a:r>
            <a:endParaRPr lang="fr-FR" sz="1600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La réforme des critères d’intervention du CNDS</a:t>
            </a:r>
            <a:endParaRPr lang="fr-FR" sz="1600" dirty="0" smtClean="0">
              <a:solidFill>
                <a:srgbClr val="000066"/>
              </a:solidFill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Trois principes de fond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se concentrer sur la correction des inégalités,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développer l’emploi sportif,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agir de façon concertée sur les territoires autour de schémas régionaux du sport.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Deux objectifs de gestion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La simplification des demandes de subventions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Une meilleure articulation entre le niveau régional et le niveau départemental pour éviter les doublons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Une réflexion à poursuivre : les règles de gouvernance du CNDS au niveau central et territorial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132856"/>
            <a:ext cx="8964612" cy="3024336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>1. Les moyens du sport </a:t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>2. Le programme 219</a:t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>3. Le CNDS</a:t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  <a:t/>
            </a:r>
            <a:br>
              <a:rPr lang="fr-FR" sz="3600" b="1" dirty="0" smtClean="0">
                <a:solidFill>
                  <a:srgbClr val="000066"/>
                </a:solidFill>
                <a:latin typeface="Arial Narrow" pitchFamily="34" charset="0"/>
              </a:rPr>
            </a:br>
            <a:endParaRPr lang="fr-FR" sz="1000" b="1" i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307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4630738" cy="184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6221413"/>
            <a:ext cx="485933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648176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4500563" y="692150"/>
            <a:ext cx="4103687" cy="792163"/>
          </a:xfrm>
          <a:noFill/>
        </p:spPr>
        <p:txBody>
          <a:bodyPr/>
          <a:lstStyle/>
          <a:p>
            <a:pPr algn="l" eaLnBrk="1" hangingPunct="1"/>
            <a:r>
              <a:rPr lang="fr-FR" sz="3200" b="1" dirty="0" smtClean="0">
                <a:solidFill>
                  <a:srgbClr val="000066"/>
                </a:solidFill>
                <a:latin typeface="Arial Narrow" pitchFamily="34" charset="0"/>
              </a:rPr>
              <a:t>Les moyens du sport</a:t>
            </a:r>
          </a:p>
        </p:txBody>
      </p:sp>
      <p:pic>
        <p:nvPicPr>
          <p:cNvPr id="819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6221413"/>
            <a:ext cx="485933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290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5722938" y="3284538"/>
            <a:ext cx="30257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2800" b="1" i="1" kern="0" dirty="0">
                <a:solidFill>
                  <a:srgbClr val="79A3C5"/>
                </a:solidFill>
                <a:latin typeface="Arial Narrow" pitchFamily="34" charset="0"/>
                <a:ea typeface="+mj-ea"/>
                <a:cs typeface="+mj-cs"/>
              </a:rPr>
              <a:t>Stabilité du programme (0%)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5580063" y="2205038"/>
            <a:ext cx="7921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580063" y="5084763"/>
            <a:ext cx="7921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372225" y="2205038"/>
            <a:ext cx="0" cy="863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372225" y="4221163"/>
            <a:ext cx="0" cy="863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-25400"/>
            <a:ext cx="5756275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0066"/>
                </a:solidFill>
              </a:rPr>
              <a:t>Les principales évolutions du programme sport (1/4)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Un budget stabilisé : </a:t>
            </a:r>
            <a:r>
              <a:rPr lang="fr-FR" sz="1600" dirty="0" smtClean="0">
                <a:solidFill>
                  <a:srgbClr val="000066"/>
                </a:solidFill>
              </a:rPr>
              <a:t>231,1 M€ en 2014 contre 231,2 M€ en 2013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La répartition des crédits </a:t>
            </a:r>
          </a:p>
          <a:p>
            <a:pPr algn="just">
              <a:spcBef>
                <a:spcPts val="600"/>
              </a:spcBef>
              <a:buNone/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       entre actions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Le soutien aux fédérations :  </a:t>
            </a:r>
            <a:r>
              <a:rPr lang="fr-FR" sz="1600" dirty="0" smtClean="0">
                <a:solidFill>
                  <a:srgbClr val="000066"/>
                </a:solidFill>
              </a:rPr>
              <a:t>en légère diminution (83 M€ en 2014, 85 M€ en 2013)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L’augmentation des aides aux sportifs de haut niveau </a:t>
            </a:r>
            <a:endParaRPr lang="fr-FR" sz="1600" dirty="0" smtClean="0">
              <a:solidFill>
                <a:srgbClr val="000066"/>
              </a:solidFill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le  maintien des crédits pour les aides personnalisées, la retraite des sportifs de haut niveau, les PES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La budgétisation des primes aux médaillés et aux entraineurs : 1 M€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Le maintien des crédits en faveur de la lutte anti-dopage</a:t>
            </a:r>
          </a:p>
          <a:p>
            <a:pPr lvl="1" algn="just">
              <a:spcBef>
                <a:spcPts val="600"/>
              </a:spcBef>
              <a:buFontTx/>
              <a:buChar char="–"/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L’agence française de lutte contre le dopage : 7,8 M€ en 2014 comme en 2013</a:t>
            </a:r>
          </a:p>
          <a:p>
            <a:pPr lvl="1" algn="just">
              <a:spcBef>
                <a:spcPts val="600"/>
              </a:spcBef>
              <a:buFontTx/>
              <a:buChar char="–"/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L’agence mondiale anti-dopage : 0,6 M€ en 2014 comme en 2013</a:t>
            </a:r>
            <a:endParaRPr lang="fr-FR" sz="1600" b="1" dirty="0" smtClean="0">
              <a:solidFill>
                <a:srgbClr val="000066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aphique 4"/>
          <p:cNvGraphicFramePr/>
          <p:nvPr/>
        </p:nvGraphicFramePr>
        <p:xfrm>
          <a:off x="3851920" y="1484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0066"/>
                </a:solidFill>
              </a:rPr>
              <a:t>Les principales évolutions du programme sport (2/4)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L’effort en faveur des opérateurs du sport</a:t>
            </a:r>
          </a:p>
          <a:p>
            <a:pPr lvl="1" algn="just">
              <a:spcBef>
                <a:spcPts val="600"/>
              </a:spcBef>
              <a:buFontTx/>
              <a:buChar char="–"/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La progression des crédits de fonctionnement et de masse salariale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400" dirty="0" smtClean="0">
                <a:solidFill>
                  <a:srgbClr val="000066"/>
                </a:solidFill>
              </a:rPr>
              <a:t>INSEP : 22, 2 M€ en 2014 contre 22,1 M€ en 2013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400" dirty="0" smtClean="0">
                <a:solidFill>
                  <a:srgbClr val="000066"/>
                </a:solidFill>
              </a:rPr>
              <a:t>CREPS, écoles et musée </a:t>
            </a:r>
            <a:r>
              <a:rPr lang="fr-FR" sz="1400" b="1" dirty="0" smtClean="0">
                <a:solidFill>
                  <a:srgbClr val="000066"/>
                </a:solidFill>
              </a:rPr>
              <a:t>: </a:t>
            </a:r>
            <a:r>
              <a:rPr lang="fr-FR" sz="1400" dirty="0" smtClean="0">
                <a:solidFill>
                  <a:srgbClr val="000066"/>
                </a:solidFill>
              </a:rPr>
              <a:t>72,3 M€ en 2014 contre 70,3 M€ en 2013</a:t>
            </a:r>
            <a:endParaRPr lang="fr-FR" sz="1400" b="1" dirty="0" smtClean="0">
              <a:solidFill>
                <a:srgbClr val="000066"/>
              </a:solidFill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 La progression de l’effort d’investissement 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400" dirty="0" smtClean="0">
                <a:solidFill>
                  <a:srgbClr val="000066"/>
                </a:solidFill>
              </a:rPr>
              <a:t>INSEP investissement hors PPP : 12, 2 M€ en 2014 contre 10,2 M€ en 2013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400" dirty="0" smtClean="0">
                <a:solidFill>
                  <a:srgbClr val="000066"/>
                </a:solidFill>
              </a:rPr>
              <a:t>INSEP PPP y compris investissement : 13,3 M€ en 2014 contre 12,5 M€ en 2013</a:t>
            </a:r>
          </a:p>
          <a:p>
            <a:pPr lvl="2" algn="just">
              <a:spcBef>
                <a:spcPts val="600"/>
              </a:spcBef>
              <a:defRPr/>
            </a:pPr>
            <a:r>
              <a:rPr lang="fr-FR" sz="1400" dirty="0" smtClean="0">
                <a:solidFill>
                  <a:srgbClr val="000066"/>
                </a:solidFill>
              </a:rPr>
              <a:t>CREPS, écoles et musée </a:t>
            </a:r>
            <a:r>
              <a:rPr lang="fr-FR" sz="1400" b="1" dirty="0" smtClean="0">
                <a:solidFill>
                  <a:srgbClr val="000066"/>
                </a:solidFill>
              </a:rPr>
              <a:t>: </a:t>
            </a:r>
            <a:r>
              <a:rPr lang="fr-FR" sz="1400" dirty="0" smtClean="0">
                <a:solidFill>
                  <a:srgbClr val="000066"/>
                </a:solidFill>
              </a:rPr>
              <a:t>8,8 M€ en 2014 contre  8,1 M€ en 2013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24 emplois supprimés  : 6 à l’INSEP, 4 dans les écoles, 13 dans les CREPS et 1 au musée </a:t>
            </a: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buNone/>
              <a:defRPr/>
            </a:pPr>
            <a:endParaRPr lang="fr-F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77073"/>
            <a:ext cx="705684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0066"/>
                </a:solidFill>
              </a:rPr>
              <a:t>Les principales évolutions du programme sport (3/4)</a:t>
            </a:r>
            <a:endParaRPr lang="fr-FR" sz="2400" b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672" cy="64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F57B4-D397-4182-8C5D-0DA0FE6EE53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95536" y="1340768"/>
            <a:ext cx="29523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L’effort en faveur des opérateurs du sport : </a:t>
            </a:r>
          </a:p>
          <a:p>
            <a:pPr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Répartition entre les établissements des 24 emplois supprimés  en 2014</a:t>
            </a:r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052736"/>
            <a:ext cx="439248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0066"/>
                </a:solidFill>
              </a:rPr>
              <a:t>Les principales évolutions du programme sport (4/4)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fr-FR" sz="16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1600" b="1" dirty="0" smtClean="0">
                <a:solidFill>
                  <a:srgbClr val="000066"/>
                </a:solidFill>
              </a:rPr>
              <a:t>Les principales économies : 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La suppression définitive de l’IACR versée au consortium du stade de France (16 M€ d’économies par an)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Les conséquences de la clarification des financements : la suppression des crédits de formation professionnelle initiale (2,5 M€ )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fr-FR" sz="1600" dirty="0" smtClean="0">
                <a:solidFill>
                  <a:srgbClr val="000066"/>
                </a:solidFill>
              </a:rPr>
              <a:t>La disparition des actions « parcours animation sport » au profit des emplois d’avenir (1,2 M€)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6221413"/>
            <a:ext cx="485933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179388" y="1916113"/>
            <a:ext cx="2089150" cy="1441450"/>
          </a:xfrm>
          <a:noFill/>
        </p:spPr>
        <p:txBody>
          <a:bodyPr/>
          <a:lstStyle/>
          <a:p>
            <a:pPr algn="l" eaLnBrk="1" hangingPunct="1"/>
            <a:r>
              <a:rPr lang="fr-FR" sz="3200" b="1" smtClean="0">
                <a:solidFill>
                  <a:srgbClr val="000066"/>
                </a:solidFill>
                <a:latin typeface="Arial Narrow" pitchFamily="34" charset="0"/>
              </a:rPr>
              <a:t>La priorité CNDS </a:t>
            </a:r>
          </a:p>
        </p:txBody>
      </p:sp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33375"/>
            <a:ext cx="6337300" cy="580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192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478</Words>
  <Application>Microsoft Office PowerPoint</Application>
  <PresentationFormat>Affichage à l'écran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Modèle par défaut</vt:lpstr>
      <vt:lpstr>Présentation du budget 2014  Comité technique commun aux établissements publics de formation   Réunion du 10 décembre 2013  </vt:lpstr>
      <vt:lpstr>  1. Les moyens du sport  2. Le programme 219 3. Le CNDS  </vt:lpstr>
      <vt:lpstr>Les moyens du sport</vt:lpstr>
      <vt:lpstr>Diapositive 4</vt:lpstr>
      <vt:lpstr>Les principales évolutions du programme sport (1/4)</vt:lpstr>
      <vt:lpstr>Les principales évolutions du programme sport (2/4)</vt:lpstr>
      <vt:lpstr>Les principales évolutions du programme sport (3/4)</vt:lpstr>
      <vt:lpstr>Les principales évolutions du programme sport (4/4)</vt:lpstr>
      <vt:lpstr>La priorité CNDS </vt:lpstr>
      <vt:lpstr>Les principales évolutions du CNDS</vt:lpstr>
    </vt:vector>
  </TitlesOfParts>
  <Company>SJS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SJS</dc:creator>
  <cp:lastModifiedBy>schliwinski</cp:lastModifiedBy>
  <cp:revision>113</cp:revision>
  <dcterms:created xsi:type="dcterms:W3CDTF">2012-10-01T09:39:27Z</dcterms:created>
  <dcterms:modified xsi:type="dcterms:W3CDTF">2013-12-11T12:06:48Z</dcterms:modified>
</cp:coreProperties>
</file>