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7" r:id="rId2"/>
    <p:sldId id="304" r:id="rId3"/>
    <p:sldId id="327" r:id="rId4"/>
    <p:sldId id="330" r:id="rId5"/>
    <p:sldId id="309" r:id="rId6"/>
    <p:sldId id="319" r:id="rId7"/>
    <p:sldId id="325" r:id="rId8"/>
    <p:sldId id="326" r:id="rId9"/>
  </p:sldIdLst>
  <p:sldSz cx="9144000" cy="6858000" type="screen4x3"/>
  <p:notesSz cx="6858000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2EF"/>
    <a:srgbClr val="EBFFFF"/>
    <a:srgbClr val="FFEAD5"/>
    <a:srgbClr val="E5FFE5"/>
    <a:srgbClr val="FFFFE1"/>
    <a:srgbClr val="FFFFFF"/>
    <a:srgbClr val="E5F5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86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459B6-6C6B-4E06-8A53-52B9B75D0F2E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3852" y="9428243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6A3B9-4D3F-47DA-9C49-70599758B0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547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3852" y="2"/>
            <a:ext cx="2972547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D62C2ABB-A2C7-4107-B3E2-2B95107123D3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480" y="4714879"/>
            <a:ext cx="5487041" cy="4467225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72547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3852" y="9428165"/>
            <a:ext cx="2972547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4C823463-0F08-4F8E-A1BA-3EB0E0CF11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E0008-ED31-4FE3-BFBA-E8099D58968F}" type="datetime1">
              <a:rPr lang="fr-FR" smtClean="0"/>
              <a:pPr>
                <a:defRPr/>
              </a:pPr>
              <a:t>11/12/2013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32141-B43D-44D8-A563-1856A7DC4F1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45F3-F9DC-4290-958F-841BBE6D67EA}" type="datetime1">
              <a:rPr lang="fr-FR" smtClean="0"/>
              <a:pPr>
                <a:defRPr/>
              </a:pPr>
              <a:t>11/12/2013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A06DA-5FEA-432C-BC86-566480C159E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2E012-93F2-45B1-83A3-646E591A29CA}" type="datetime1">
              <a:rPr lang="fr-FR" smtClean="0"/>
              <a:pPr>
                <a:defRPr/>
              </a:pPr>
              <a:t>11/12/2013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73691-C587-4DD0-8CE8-8D7C7B71F5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F0829-6318-4427-9234-0F8E5D0CFEFD}" type="datetime1">
              <a:rPr lang="fr-FR" smtClean="0"/>
              <a:pPr>
                <a:defRPr/>
              </a:pPr>
              <a:t>11/12/2013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FCFE-B4E5-401D-9A23-3D6C3DF446A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2AF6-98B5-4524-94AF-884A1094BE0C}" type="datetime1">
              <a:rPr lang="fr-FR" smtClean="0"/>
              <a:pPr>
                <a:defRPr/>
              </a:pPr>
              <a:t>11/12/2013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6169F-E851-4A9D-9807-6C921BB6BD0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F3BA0-02CA-42CE-95FC-ACE2AF1E715B}" type="datetime1">
              <a:rPr lang="fr-FR" smtClean="0"/>
              <a:pPr>
                <a:defRPr/>
              </a:pPr>
              <a:t>11/12/2013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23D74-0C8F-4892-9CCF-181EBCB6B85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2742C-A9A5-4BF0-9CC0-291C694C95CB}" type="datetime1">
              <a:rPr lang="fr-FR" smtClean="0"/>
              <a:pPr>
                <a:defRPr/>
              </a:pPr>
              <a:t>11/12/2013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AA199-3FD6-4EBD-8F85-1775388A0D4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323C3-E04F-45A9-819C-A34B3A10D1A1}" type="datetime1">
              <a:rPr lang="fr-FR" smtClean="0"/>
              <a:pPr>
                <a:defRPr/>
              </a:pPr>
              <a:t>11/12/2013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67F60-9CE5-4C9A-8108-3CA6F940909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B2037-BC45-4456-8A3C-E8AD5B23A7EB}" type="datetime1">
              <a:rPr lang="fr-FR" smtClean="0"/>
              <a:pPr>
                <a:defRPr/>
              </a:pPr>
              <a:t>11/12/2013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3D6C-672A-4ABB-8FCC-16447D43EC1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1EF09-BC3A-49DE-9105-365C90EC4D78}" type="datetime1">
              <a:rPr lang="fr-FR" smtClean="0"/>
              <a:pPr>
                <a:defRPr/>
              </a:pPr>
              <a:t>11/12/2013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EBD41-1616-49E0-AAA1-50998A326D6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0D33-C50C-4CF5-AFFF-AE439BFC58FD}" type="datetime1">
              <a:rPr lang="fr-FR" smtClean="0"/>
              <a:pPr>
                <a:defRPr/>
              </a:pPr>
              <a:t>11/12/2013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BBFE-1B5A-49BA-864D-FD9FCC44AA5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ヒラギノ角ゴ Pro W3" pitchFamily="-109" charset="-128"/>
                <a:cs typeface="+mn-cs"/>
              </a:defRPr>
            </a:lvl1pPr>
          </a:lstStyle>
          <a:p>
            <a:pPr>
              <a:defRPr/>
            </a:pPr>
            <a:fld id="{A697DFC3-82CA-44FB-8C4E-A894D4BFC784}" type="datetime1">
              <a:rPr lang="fr-FR" smtClean="0"/>
              <a:pPr>
                <a:defRPr/>
              </a:pPr>
              <a:t>11/12/2013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ヒラギノ角ゴ Pro W3" pitchFamily="-109" charset="-128"/>
                <a:cs typeface="+mn-cs"/>
              </a:defRPr>
            </a:lvl1pPr>
          </a:lstStyle>
          <a:p>
            <a:pPr>
              <a:defRPr/>
            </a:pPr>
            <a:fld id="{37226667-6080-464E-AB97-374D4A6A31F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109" charset="-128"/>
          <a:cs typeface="ヒラギノ角ゴ Pro W3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9" charset="-128"/>
          <a:cs typeface="ヒラギノ角ゴ Pro W3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9" charset="-128"/>
          <a:cs typeface="ヒラギノ角ゴ Pro W3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9" charset="-128"/>
          <a:cs typeface="ヒラギノ角ゴ Pro W3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9" charset="-128"/>
          <a:cs typeface="ヒラギノ角ゴ Pro W3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1688841"/>
            <a:ext cx="7772400" cy="1470025"/>
          </a:xfrm>
        </p:spPr>
        <p:txBody>
          <a:bodyPr/>
          <a:lstStyle/>
          <a:p>
            <a:r>
              <a:rPr lang="fr-FR" b="1" dirty="0" smtClean="0"/>
              <a:t>Projet de réforme et de décentralisation des CREPS</a:t>
            </a:r>
            <a:endParaRPr lang="fr-FR" b="1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158866"/>
            <a:ext cx="6400800" cy="1752600"/>
          </a:xfrm>
        </p:spPr>
        <p:txBody>
          <a:bodyPr/>
          <a:lstStyle/>
          <a:p>
            <a:endParaRPr lang="fr-FR" sz="2400" dirty="0" smtClean="0"/>
          </a:p>
          <a:p>
            <a:r>
              <a:rPr lang="fr-FR" sz="2400" dirty="0" smtClean="0"/>
              <a:t>Comité technique commun aux établissements publics de formation régis par le code du sport</a:t>
            </a:r>
          </a:p>
          <a:p>
            <a:endParaRPr lang="fr-FR" sz="1800" dirty="0" smtClean="0"/>
          </a:p>
          <a:p>
            <a:r>
              <a:rPr lang="fr-FR" sz="2400" dirty="0" smtClean="0"/>
              <a:t>10 décembre 2013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32141-B43D-44D8-A563-1856A7DC4F16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14605" y="1194318"/>
            <a:ext cx="8630816" cy="4198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800" b="1" dirty="0" smtClean="0"/>
              <a:t>Projet de réforme et de décentralisation des CREPS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214605" y="1726163"/>
            <a:ext cx="8630816" cy="49953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60000" lvl="2" algn="just">
              <a:spcBef>
                <a:spcPts val="0"/>
              </a:spcBef>
            </a:pPr>
            <a:r>
              <a:rPr lang="fr-FR" sz="2000" u="sng" dirty="0" smtClean="0">
                <a:solidFill>
                  <a:schemeClr val="tx1"/>
                </a:solidFill>
              </a:rPr>
              <a:t>Principe de la réforme</a:t>
            </a:r>
            <a:r>
              <a:rPr lang="fr-FR" sz="2000" dirty="0" smtClean="0">
                <a:solidFill>
                  <a:schemeClr val="tx1"/>
                </a:solidFill>
              </a:rPr>
              <a:t> : transfert aux régions du patrimoine immobilier des CREPS, des charges d’investissement et de fonctionnement (accueil, restauration, hébergement, entretien général et technique) et des personnels correspondants.</a:t>
            </a:r>
          </a:p>
          <a:p>
            <a:pPr marL="360000" lvl="2" algn="just">
              <a:spcBef>
                <a:spcPts val="0"/>
              </a:spcBef>
            </a:pPr>
            <a:endParaRPr lang="fr-FR" sz="1400" dirty="0" smtClean="0">
              <a:solidFill>
                <a:schemeClr val="tx1"/>
              </a:solidFill>
            </a:endParaRPr>
          </a:p>
          <a:p>
            <a:pPr marL="360000" lvl="2" algn="just">
              <a:spcBef>
                <a:spcPts val="0"/>
              </a:spcBef>
            </a:pPr>
            <a:r>
              <a:rPr lang="fr-FR" sz="2000" u="sng" dirty="0" smtClean="0">
                <a:solidFill>
                  <a:schemeClr val="tx1"/>
                </a:solidFill>
              </a:rPr>
              <a:t>Objectif de la réforme</a:t>
            </a:r>
            <a:r>
              <a:rPr lang="fr-FR" sz="2000" dirty="0" smtClean="0">
                <a:solidFill>
                  <a:schemeClr val="tx1"/>
                </a:solidFill>
              </a:rPr>
              <a:t> : conforter un réseau d’établissements répondant aux besoins des territoires en matière d’animation sportive régionale et d’équipements sportifs tout en continuant à assurer des missions nationales en matière de sport de haut niveau, de service public de formation et d’expertise</a:t>
            </a:r>
          </a:p>
          <a:p>
            <a:pPr marL="360000" lvl="2" algn="just">
              <a:spcBef>
                <a:spcPts val="0"/>
              </a:spcBef>
            </a:pPr>
            <a:endParaRPr lang="fr-FR" sz="1400" dirty="0" smtClean="0">
              <a:solidFill>
                <a:schemeClr val="tx1"/>
              </a:solidFill>
            </a:endParaRPr>
          </a:p>
          <a:p>
            <a:pPr marL="360000" lvl="2" algn="just">
              <a:spcBef>
                <a:spcPts val="0"/>
              </a:spcBef>
            </a:pPr>
            <a:r>
              <a:rPr lang="fr-FR" sz="2000" u="sng" dirty="0" smtClean="0">
                <a:solidFill>
                  <a:schemeClr val="tx1"/>
                </a:solidFill>
              </a:rPr>
              <a:t>Statut des CREPS</a:t>
            </a:r>
            <a:r>
              <a:rPr lang="fr-FR" sz="2000" dirty="0" smtClean="0">
                <a:solidFill>
                  <a:schemeClr val="tx1"/>
                </a:solidFill>
              </a:rPr>
              <a:t> : établissements publics locaux de formation du sport, de la jeunesse et de l’éducation populaire, dont les missions et la gouvernance sont partagées entre l’Etat et les régions</a:t>
            </a:r>
          </a:p>
          <a:p>
            <a:pPr marL="360000" lvl="2" algn="just">
              <a:spcBef>
                <a:spcPts val="0"/>
              </a:spcBef>
            </a:pPr>
            <a:endParaRPr lang="fr-FR" sz="1400" dirty="0" smtClean="0">
              <a:solidFill>
                <a:schemeClr val="tx1"/>
              </a:solidFill>
            </a:endParaRPr>
          </a:p>
          <a:p>
            <a:pPr marL="360000" lvl="2" algn="just">
              <a:spcBef>
                <a:spcPts val="0"/>
              </a:spcBef>
            </a:pPr>
            <a:r>
              <a:rPr lang="fr-FR" sz="2000" u="sng" dirty="0" smtClean="0">
                <a:solidFill>
                  <a:schemeClr val="tx1"/>
                </a:solidFill>
              </a:rPr>
              <a:t>Périmètre du transfert</a:t>
            </a:r>
            <a:r>
              <a:rPr lang="fr-FR" sz="2000" dirty="0" smtClean="0">
                <a:solidFill>
                  <a:schemeClr val="tx1"/>
                </a:solidFill>
              </a:rPr>
              <a:t> : les 16 CREPS existants + création d’un CREPS Rhône-Alpes sur le site de Vallon Pont d’Arc</a:t>
            </a:r>
          </a:p>
          <a:p>
            <a:pPr marL="360000" lvl="2" algn="just">
              <a:spcBef>
                <a:spcPts val="0"/>
              </a:spcBef>
            </a:pPr>
            <a:endParaRPr lang="fr-FR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289249" y="1019176"/>
            <a:ext cx="8528180" cy="40004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800" b="1" dirty="0" smtClean="0"/>
              <a:t>Des missions partagées </a:t>
            </a:r>
            <a:endParaRPr lang="fr-FR" sz="2800" b="1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289249" y="1419225"/>
            <a:ext cx="8528180" cy="54387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60000" lvl="2" algn="just">
              <a:spcBef>
                <a:spcPts val="0"/>
              </a:spcBef>
            </a:pPr>
            <a:endParaRPr lang="fr-FR" sz="1000" u="sng" dirty="0" smtClean="0">
              <a:solidFill>
                <a:schemeClr val="tx1"/>
              </a:solidFill>
            </a:endParaRPr>
          </a:p>
          <a:p>
            <a:pPr marL="360000" lvl="2" algn="just">
              <a:spcBef>
                <a:spcPts val="0"/>
              </a:spcBef>
            </a:pPr>
            <a:r>
              <a:rPr lang="fr-FR" sz="1800" u="sng" dirty="0" smtClean="0">
                <a:solidFill>
                  <a:schemeClr val="tx1"/>
                </a:solidFill>
              </a:rPr>
              <a:t>Compétences obligatoires des CREPS exercées au nom de l’Etat</a:t>
            </a:r>
            <a:r>
              <a:rPr lang="fr-FR" sz="1800" dirty="0" smtClean="0">
                <a:solidFill>
                  <a:schemeClr val="tx1"/>
                </a:solidFill>
              </a:rPr>
              <a:t> :</a:t>
            </a:r>
          </a:p>
          <a:p>
            <a:pPr marL="1274400" lvl="4" algn="just">
              <a:spcBef>
                <a:spcPts val="0"/>
              </a:spcBef>
              <a:buFont typeface="Wingdings" pitchFamily="2" charset="2"/>
              <a:buChar char="ü"/>
            </a:pPr>
            <a:r>
              <a:rPr lang="fr-FR" sz="1800" dirty="0" smtClean="0">
                <a:solidFill>
                  <a:schemeClr val="tx1"/>
                </a:solidFill>
              </a:rPr>
              <a:t> sport de haut niveau, </a:t>
            </a:r>
          </a:p>
          <a:p>
            <a:pPr marL="1274400" lvl="4" algn="just">
              <a:spcBef>
                <a:spcPts val="0"/>
              </a:spcBef>
              <a:buFont typeface="Wingdings" pitchFamily="2" charset="2"/>
              <a:buChar char="ü"/>
            </a:pPr>
            <a:r>
              <a:rPr lang="fr-FR" sz="1800" dirty="0" smtClean="0">
                <a:solidFill>
                  <a:schemeClr val="tx1"/>
                </a:solidFill>
              </a:rPr>
              <a:t> formations dans le domaine des APS, conformément à l’art. L.211-1 du code du sport, et dans le champ de la jeunesse et de l’éducation populaire conformément aux objectifs nationaux</a:t>
            </a:r>
          </a:p>
          <a:p>
            <a:pPr marL="1274400" lvl="4" algn="just">
              <a:spcBef>
                <a:spcPts val="0"/>
              </a:spcBef>
              <a:buFont typeface="Wingdings" pitchFamily="2" charset="2"/>
              <a:buChar char="ü"/>
            </a:pPr>
            <a:r>
              <a:rPr lang="fr-FR" sz="1800" dirty="0" smtClean="0">
                <a:solidFill>
                  <a:schemeClr val="tx1"/>
                </a:solidFill>
              </a:rPr>
              <a:t> fonctionnement des pôles nationaux de ressources et d’expertise dans les champs du sport, de la jeunesse et de l’éducation populaire</a:t>
            </a:r>
          </a:p>
          <a:p>
            <a:pPr marL="1274400" lvl="4" algn="just">
              <a:spcBef>
                <a:spcPts val="0"/>
              </a:spcBef>
              <a:buFont typeface="Wingdings" pitchFamily="2" charset="2"/>
              <a:buChar char="ü"/>
            </a:pPr>
            <a:r>
              <a:rPr lang="fr-FR" sz="1800" dirty="0" smtClean="0">
                <a:solidFill>
                  <a:schemeClr val="tx1"/>
                </a:solidFill>
              </a:rPr>
              <a:t> encadrement et surveillance des mineurs. </a:t>
            </a:r>
          </a:p>
          <a:p>
            <a:pPr marL="817200" lvl="3" algn="just">
              <a:spcBef>
                <a:spcPts val="0"/>
              </a:spcBef>
            </a:pPr>
            <a:endParaRPr lang="fr-FR" sz="1800" dirty="0" smtClean="0">
              <a:solidFill>
                <a:schemeClr val="tx1"/>
              </a:solidFill>
            </a:endParaRPr>
          </a:p>
          <a:p>
            <a:pPr marL="360000" lvl="2" algn="just">
              <a:spcBef>
                <a:spcPts val="0"/>
              </a:spcBef>
            </a:pPr>
            <a:r>
              <a:rPr lang="fr-FR" sz="1800" u="sng" dirty="0" smtClean="0">
                <a:solidFill>
                  <a:schemeClr val="tx1"/>
                </a:solidFill>
              </a:rPr>
              <a:t>Compétences facultatives des CREPS exercées au nom de la région</a:t>
            </a:r>
            <a:r>
              <a:rPr lang="fr-FR" sz="1800" dirty="0" smtClean="0">
                <a:solidFill>
                  <a:schemeClr val="tx1"/>
                </a:solidFill>
              </a:rPr>
              <a:t> : </a:t>
            </a:r>
          </a:p>
          <a:p>
            <a:pPr marL="1274400" lvl="4" algn="just">
              <a:spcBef>
                <a:spcPts val="0"/>
              </a:spcBef>
              <a:buFont typeface="Wingdings" pitchFamily="2" charset="2"/>
              <a:buChar char="ü"/>
            </a:pPr>
            <a:r>
              <a:rPr lang="fr-FR" sz="1800" dirty="0" smtClean="0">
                <a:solidFill>
                  <a:schemeClr val="tx1"/>
                </a:solidFill>
              </a:rPr>
              <a:t> accueil et accompagnement de sportifs espoirs régionaux,</a:t>
            </a:r>
          </a:p>
          <a:p>
            <a:pPr marL="1274400" lvl="4" algn="just">
              <a:spcBef>
                <a:spcPts val="0"/>
              </a:spcBef>
              <a:buFont typeface="Wingdings" pitchFamily="2" charset="2"/>
              <a:buChar char="ü"/>
            </a:pPr>
            <a:r>
              <a:rPr lang="fr-FR" sz="1800" dirty="0" smtClean="0">
                <a:solidFill>
                  <a:schemeClr val="tx1"/>
                </a:solidFill>
              </a:rPr>
              <a:t> promotion d’actions en faveur du sport (sport santé, sport pour tous, …) et de la jeunesse,</a:t>
            </a:r>
          </a:p>
          <a:p>
            <a:pPr marL="1274400" lvl="4" algn="just">
              <a:spcBef>
                <a:spcPts val="0"/>
              </a:spcBef>
              <a:buFont typeface="Wingdings" pitchFamily="2" charset="2"/>
              <a:buChar char="ü"/>
            </a:pPr>
            <a:r>
              <a:rPr lang="fr-FR" sz="1800" dirty="0" smtClean="0">
                <a:solidFill>
                  <a:schemeClr val="tx1"/>
                </a:solidFill>
              </a:rPr>
              <a:t> développement d’une offre de formation aux métiers du sport répondant aux besoins locaux.</a:t>
            </a:r>
          </a:p>
          <a:p>
            <a:pPr marL="360000" lvl="2" algn="just">
              <a:spcBef>
                <a:spcPts val="0"/>
              </a:spcBef>
            </a:pPr>
            <a:endParaRPr lang="fr-FR" sz="1800" u="sng" dirty="0" smtClean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32141-B43D-44D8-A563-1856A7DC4F1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6571" y="561976"/>
            <a:ext cx="8602825" cy="4191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800" b="1" dirty="0" smtClean="0"/>
              <a:t>Une gouvernance partagée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6571" y="981077"/>
            <a:ext cx="8602825" cy="57403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sz="2200" u="sng" dirty="0" smtClean="0"/>
              <a:t>Présidence du CA confiée au président du conseil régional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200" u="sng" dirty="0" smtClean="0"/>
              <a:t>Directeur du CREPS nommé par arrêté du ministre des sports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200" u="sng" dirty="0" smtClean="0"/>
              <a:t>En termes de financement</a:t>
            </a:r>
            <a:r>
              <a:rPr lang="fr-FR" sz="2200" dirty="0" smtClean="0"/>
              <a:t> :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l’Etat assure :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la rémunération des agents en charge du haut niveau, de la formation ainsi que de l’encadrement et de la surveillance des sportifs et des stagiaires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les dépenses de fonctionnement liées à la pédagogie, à la recherche et aux transferts d’expérience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l’acquisition et la maintenance des matériels et logiciels informatiques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la région prend en charge :</a:t>
            </a:r>
          </a:p>
          <a:p>
            <a:pPr lvl="2">
              <a:buFont typeface="Wingdings" pitchFamily="2" charset="2"/>
              <a:buChar char="ü"/>
            </a:pPr>
            <a:r>
              <a:rPr lang="fr-FR" sz="2000" dirty="0" smtClean="0"/>
              <a:t>les dépenses d’investissement et de fonctionnement des CREPS, à l’exception de celles prises en charge par l’Etat ;</a:t>
            </a:r>
          </a:p>
          <a:p>
            <a:pPr lvl="2">
              <a:buFont typeface="Wingdings" pitchFamily="2" charset="2"/>
              <a:buChar char="ü"/>
            </a:pPr>
            <a:r>
              <a:rPr lang="fr-FR" sz="2000" dirty="0" smtClean="0"/>
              <a:t> la rémunération des personnels en charge de l’accueil, de l’hébergement, de la restauration et de l’entretien général et technique (sur le modèle des TOS dans les lycées)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FFCFE-B4E5-401D-9A23-3D6C3DF446A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4605" y="1690527"/>
            <a:ext cx="4282784" cy="3715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sz="2000" dirty="0" smtClean="0"/>
              <a:t>Modalités de calcul des charges </a:t>
            </a:r>
            <a:r>
              <a:rPr lang="fr-FR" sz="2000" u="sng" dirty="0" smtClean="0"/>
              <a:t>brutes</a:t>
            </a:r>
            <a:endParaRPr lang="fr-FR" sz="2000" u="sng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4605" y="2174874"/>
            <a:ext cx="4282783" cy="45466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sz="1800" u="sng" dirty="0" smtClean="0"/>
              <a:t>Dépenses de fonctionnement </a:t>
            </a:r>
            <a:r>
              <a:rPr lang="fr-FR" sz="1800" dirty="0" smtClean="0"/>
              <a:t>: moyenne des dépenses actualisées constatées sur 3 ans maximum avant le transfert</a:t>
            </a:r>
          </a:p>
          <a:p>
            <a:pPr>
              <a:buNone/>
            </a:pPr>
            <a:endParaRPr lang="fr-FR" sz="1000" dirty="0" smtClean="0"/>
          </a:p>
          <a:p>
            <a:r>
              <a:rPr lang="fr-FR" sz="1800" u="sng" dirty="0" smtClean="0"/>
              <a:t>Dépenses d’investissement </a:t>
            </a:r>
            <a:r>
              <a:rPr lang="fr-FR" sz="1800" dirty="0" smtClean="0"/>
              <a:t>: moyenne des dépenses actualisées constatées sur au moins 5 ans avant le transfert</a:t>
            </a:r>
          </a:p>
          <a:p>
            <a:pPr>
              <a:buNone/>
            </a:pPr>
            <a:endParaRPr lang="fr-FR" sz="1000" dirty="0" smtClean="0"/>
          </a:p>
          <a:p>
            <a:r>
              <a:rPr lang="fr-FR" sz="1800" u="sng" dirty="0" smtClean="0"/>
              <a:t>Dépenses de personnels </a:t>
            </a:r>
            <a:r>
              <a:rPr lang="fr-FR" sz="1800" dirty="0" smtClean="0"/>
              <a:t>: au coût réel des agents transférés (rémunération, charges, action sociale, formation, CET; …), au fur et à mesure de l’exercice de leur droit d’option qui s’échelonne sur 2 ans.</a:t>
            </a:r>
            <a:endParaRPr lang="fr-FR" sz="18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0527"/>
            <a:ext cx="4181734" cy="3715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sz="2000" dirty="0" smtClean="0"/>
              <a:t>Enjeux financiers (valeur 2012)</a:t>
            </a:r>
            <a:endParaRPr lang="fr-FR" sz="20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181733" cy="45466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sz="1800" u="sng" dirty="0" smtClean="0"/>
              <a:t>Dépenses de fonctionnement </a:t>
            </a:r>
            <a:r>
              <a:rPr lang="fr-FR" sz="1800" dirty="0" smtClean="0"/>
              <a:t>: </a:t>
            </a:r>
          </a:p>
          <a:p>
            <a:pPr lvl="1">
              <a:buNone/>
            </a:pPr>
            <a:r>
              <a:rPr lang="fr-FR" sz="1800" dirty="0" smtClean="0"/>
              <a:t>19,6 M€ (moyenne 2010-2012)</a:t>
            </a:r>
          </a:p>
          <a:p>
            <a:pPr>
              <a:buNone/>
            </a:pPr>
            <a:endParaRPr lang="fr-FR" sz="1000" dirty="0" smtClean="0"/>
          </a:p>
          <a:p>
            <a:r>
              <a:rPr lang="fr-FR" sz="1800" u="sng" dirty="0" smtClean="0"/>
              <a:t>Dépenses d’investissement </a:t>
            </a:r>
            <a:r>
              <a:rPr lang="fr-FR" sz="1800" dirty="0" smtClean="0"/>
              <a:t>: </a:t>
            </a:r>
          </a:p>
          <a:p>
            <a:pPr lvl="1">
              <a:buNone/>
            </a:pPr>
            <a:r>
              <a:rPr lang="fr-FR" sz="1800" dirty="0" smtClean="0"/>
              <a:t>9,462 M€ (moyenne 2003-2012)</a:t>
            </a:r>
          </a:p>
          <a:p>
            <a:pPr>
              <a:buNone/>
            </a:pPr>
            <a:endParaRPr lang="fr-FR" sz="900" dirty="0" smtClean="0"/>
          </a:p>
          <a:p>
            <a:r>
              <a:rPr lang="fr-FR" sz="1800" u="sng" dirty="0" smtClean="0"/>
              <a:t>Dépenses de personnels</a:t>
            </a:r>
            <a:r>
              <a:rPr lang="fr-FR" sz="1800" dirty="0" smtClean="0"/>
              <a:t> :</a:t>
            </a:r>
          </a:p>
          <a:p>
            <a:pPr lvl="1">
              <a:buNone/>
            </a:pPr>
            <a:r>
              <a:rPr lang="fr-FR" sz="1800" dirty="0" smtClean="0"/>
              <a:t>387 agents en 2012 représentant une compensation de 12,6 M€, dont 0,6 M€ au titre de 39 contrats aidés</a:t>
            </a:r>
          </a:p>
          <a:p>
            <a:r>
              <a:rPr lang="fr-FR" sz="1800" u="sng" dirty="0" smtClean="0"/>
              <a:t>Total prévisionnel droits à compensation</a:t>
            </a:r>
            <a:r>
              <a:rPr lang="fr-FR" sz="1800" dirty="0" smtClean="0"/>
              <a:t> </a:t>
            </a:r>
            <a:r>
              <a:rPr lang="fr-FR" sz="2200" dirty="0" smtClean="0"/>
              <a:t>: </a:t>
            </a:r>
          </a:p>
          <a:p>
            <a:pPr lvl="1">
              <a:buNone/>
            </a:pPr>
            <a:r>
              <a:rPr lang="fr-FR" sz="1800" dirty="0" smtClean="0"/>
              <a:t>de l’ordre de 41,7 M€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AA199-3FD6-4EBD-8F85-1775388A0D4E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14605" y="1202194"/>
            <a:ext cx="8612154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200" b="1" dirty="0" smtClean="0"/>
              <a:t>Les modalités de calcul des compensations des charges transférées</a:t>
            </a:r>
            <a:endParaRPr lang="fr-FR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40766"/>
            <a:ext cx="8229600" cy="478070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800" dirty="0" smtClean="0"/>
              <a:t>Des modalités de compensation qui procèdent directement de la structure du budget des CREPS   (50 % de ressources propres ; 50 % SCSP)</a:t>
            </a:r>
          </a:p>
          <a:p>
            <a:r>
              <a:rPr lang="fr-FR" sz="2800" dirty="0" smtClean="0"/>
              <a:t>Les charges transférées seront compensées aux régions par deux vecteurs :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sz="2400" dirty="0" smtClean="0"/>
              <a:t>une part de TICPE</a:t>
            </a:r>
            <a:r>
              <a:rPr lang="fr-FR" sz="2400" baseline="30000" dirty="0" smtClean="0"/>
              <a:t>1</a:t>
            </a:r>
            <a:r>
              <a:rPr lang="fr-FR" sz="2400" dirty="0" smtClean="0"/>
              <a:t> ouverte en LFI et « gagée » par une minoration des crédits du P.219 ;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dirty="0" smtClean="0"/>
              <a:t> pour le solde, un montant des ressources propres de chaque CREPS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L’arrêté de compensation mentionnera ces montants</a:t>
            </a:r>
          </a:p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sz="1000" baseline="30000" dirty="0" smtClean="0"/>
              <a:t>1</a:t>
            </a:r>
            <a:r>
              <a:rPr lang="fr-FR" sz="1000" dirty="0" smtClean="0"/>
              <a:t> taxe intérieure  de consommation sur les produits énergétiques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FFCFE-B4E5-401D-9A23-3D6C3DF446A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457200" y="1184988"/>
            <a:ext cx="8229599" cy="60649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vecteurs de compensation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975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800" b="1" dirty="0" smtClean="0"/>
              <a:t>La nécessité de définir un projet d’établissement partagé entre l’Etat et la région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0355"/>
            <a:ext cx="8229600" cy="4891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300" dirty="0" smtClean="0"/>
              <a:t>Enjeux : concilier l’exercice de missions nationales des CREPS en matière de haut-niveau, d’expertise et de formation avec le renforcement de leur ancrage territorial selon les orientations définies par la région</a:t>
            </a:r>
          </a:p>
          <a:p>
            <a:r>
              <a:rPr lang="fr-FR" sz="2300" dirty="0" smtClean="0"/>
              <a:t>Intérêts financiers partagés : le dynamisme des ressources issues de l’hébergement / restauration résulte directement du dynamisme des activités exercées au nom de l’Etat</a:t>
            </a:r>
          </a:p>
          <a:p>
            <a:r>
              <a:rPr lang="fr-FR" sz="2300" dirty="0" smtClean="0"/>
              <a:t> Nécessité de promouvoir une vision transversale, vertueuse et intégrée des activités du CREPS et non une vision patrimoniale des dépenses et des recettes par activité</a:t>
            </a:r>
          </a:p>
          <a:p>
            <a:r>
              <a:rPr lang="fr-FR" sz="2300" dirty="0" smtClean="0"/>
              <a:t>Les projets d’investissement dans les CREPS seront, après transfert du patrimoine immobilier aux régions, éligibles au CNDS et au FCTVA</a:t>
            </a:r>
          </a:p>
          <a:p>
            <a:endParaRPr lang="fr-FR" sz="25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FFCFE-B4E5-401D-9A23-3D6C3DF446A6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71551"/>
            <a:ext cx="8229600" cy="4191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sz="3200" b="1" dirty="0" smtClean="0"/>
              <a:t>Etat d’avancement et calendrier de la réforme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90651"/>
            <a:ext cx="8229600" cy="546734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60000" lvl="2" algn="just">
              <a:spcBef>
                <a:spcPts val="0"/>
              </a:spcBef>
            </a:pPr>
            <a:r>
              <a:rPr lang="fr-FR" sz="2000" b="1" dirty="0" smtClean="0">
                <a:solidFill>
                  <a:schemeClr val="tx1"/>
                </a:solidFill>
              </a:rPr>
              <a:t>Oct./Déc. 2013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</a:p>
          <a:p>
            <a:pPr marL="817200" lvl="3" algn="just">
              <a:spcBef>
                <a:spcPts val="0"/>
              </a:spcBef>
              <a:buFont typeface="Wingdings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 concertations interministérielles (DB, DGCL, DGFIP, France Domaine) ;</a:t>
            </a:r>
          </a:p>
          <a:p>
            <a:pPr marL="817200" lvl="3" algn="just">
              <a:spcBef>
                <a:spcPts val="0"/>
              </a:spcBef>
              <a:buFont typeface="Wingdings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 interventions devant les directeurs de CREPS et la commission sport de l’ARF ; </a:t>
            </a:r>
          </a:p>
          <a:p>
            <a:pPr marL="817200" lvl="3" algn="just">
              <a:spcBef>
                <a:spcPts val="0"/>
              </a:spcBef>
              <a:buFont typeface="Wingdings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 consultation des préfets de région et des élus (en cours).</a:t>
            </a:r>
          </a:p>
          <a:p>
            <a:pPr marL="360000" lvl="2" algn="just">
              <a:spcBef>
                <a:spcPts val="0"/>
              </a:spcBef>
            </a:pPr>
            <a:r>
              <a:rPr lang="fr-FR" sz="2000" b="1" dirty="0" smtClean="0">
                <a:solidFill>
                  <a:schemeClr val="tx1"/>
                </a:solidFill>
              </a:rPr>
              <a:t>En 2014 : </a:t>
            </a:r>
          </a:p>
          <a:p>
            <a:pPr marL="817200" lvl="3" algn="just">
              <a:spcBef>
                <a:spcPts val="0"/>
              </a:spcBef>
              <a:buFont typeface="Wingdings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 1</a:t>
            </a:r>
            <a:r>
              <a:rPr lang="fr-FR" baseline="30000" dirty="0" smtClean="0">
                <a:solidFill>
                  <a:schemeClr val="tx1"/>
                </a:solidFill>
              </a:rPr>
              <a:t>er</a:t>
            </a:r>
            <a:r>
              <a:rPr lang="fr-FR" dirty="0" smtClean="0">
                <a:solidFill>
                  <a:schemeClr val="tx1"/>
                </a:solidFill>
              </a:rPr>
              <a:t> semestre : examen du projet de loi de de mobilisation des régions pour la croissance et l’emploi et la promotion de l’égalité des territoires dans lequel sera déposé l’amendement ;</a:t>
            </a:r>
          </a:p>
          <a:p>
            <a:pPr marL="817200" lvl="3" algn="just">
              <a:spcBef>
                <a:spcPts val="0"/>
              </a:spcBef>
              <a:buFont typeface="Wingdings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 2</a:t>
            </a:r>
            <a:r>
              <a:rPr lang="fr-FR" baseline="30000" dirty="0" smtClean="0">
                <a:solidFill>
                  <a:schemeClr val="tx1"/>
                </a:solidFill>
              </a:rPr>
              <a:t>nd</a:t>
            </a:r>
            <a:r>
              <a:rPr lang="fr-FR" dirty="0" smtClean="0">
                <a:solidFill>
                  <a:schemeClr val="tx1"/>
                </a:solidFill>
              </a:rPr>
              <a:t> semestre : consultation de la Commission consultative sur l’évaluation des charges (CCEC) sur les modalités de compensation et ouverture des sommes correspondantes en PLF 2015.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1</a:t>
            </a:r>
            <a:r>
              <a:rPr lang="fr-FR" sz="2000" b="1" baseline="30000" dirty="0" smtClean="0"/>
              <a:t>er</a:t>
            </a:r>
            <a:r>
              <a:rPr lang="fr-FR" sz="2000" b="1" dirty="0" smtClean="0"/>
              <a:t> janvier 2015 : </a:t>
            </a:r>
            <a:r>
              <a:rPr lang="fr-FR" sz="2000" dirty="0" smtClean="0"/>
              <a:t>transfert aux régions de l’immobilier des CREPS et des missions accueil, hébergement et restauration ; transfert des agents contractuels et mise à disposition des titulaires en charge de ces missions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De 2016 à 2018 : </a:t>
            </a:r>
            <a:r>
              <a:rPr lang="fr-FR" sz="2000" dirty="0" smtClean="0"/>
              <a:t>transfert progressif des agents titulaires au rythme des droits d’option (intégration ou détachement) et compensation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FFCFE-B4E5-401D-9A23-3D6C3DF446A6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YPE_DS mai 2012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3592</TotalTime>
  <Words>950</Words>
  <Application>Microsoft Office PowerPoint</Application>
  <PresentationFormat>Affichage à l'écran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PPT_tYPE_DS mai 2012</vt:lpstr>
      <vt:lpstr>Projet de réforme et de décentralisation des CREPS</vt:lpstr>
      <vt:lpstr>Projet de réforme et de décentralisation des CREPS</vt:lpstr>
      <vt:lpstr>Des missions partagées </vt:lpstr>
      <vt:lpstr>Une gouvernance partagée</vt:lpstr>
      <vt:lpstr>Diapositive 5</vt:lpstr>
      <vt:lpstr>Diapositive 6</vt:lpstr>
      <vt:lpstr>La nécessité de définir un projet d’établissement partagé entre l’Etat et la région</vt:lpstr>
      <vt:lpstr>Etat d’avancement et calendrier de la réforme</vt:lpstr>
    </vt:vector>
  </TitlesOfParts>
  <Company>MAS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</dc:title>
  <dc:creator>Avrilja</dc:creator>
  <cp:lastModifiedBy>schliwinski</cp:lastModifiedBy>
  <cp:revision>446</cp:revision>
  <dcterms:created xsi:type="dcterms:W3CDTF">2012-09-12T09:40:47Z</dcterms:created>
  <dcterms:modified xsi:type="dcterms:W3CDTF">2013-12-11T12:07:40Z</dcterms:modified>
</cp:coreProperties>
</file>